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A2FB76E3-0CDB-4C15-9C66-385FD9605F5A}" type="datetimeFigureOut">
              <a:rPr lang="en-GB" smtClean="0"/>
              <a:pPr/>
              <a:t>13/10/2021</a:t>
            </a:fld>
            <a:endParaRPr lang="en-GB"/>
          </a:p>
        </p:txBody>
      </p:sp>
      <p:sp>
        <p:nvSpPr>
          <p:cNvPr id="8" name="Slide Number Placeholder 7"/>
          <p:cNvSpPr>
            <a:spLocks noGrp="1"/>
          </p:cNvSpPr>
          <p:nvPr>
            <p:ph type="sldNum" sz="quarter" idx="11"/>
          </p:nvPr>
        </p:nvSpPr>
        <p:spPr/>
        <p:txBody>
          <a:bodyPr/>
          <a:lstStyle/>
          <a:p>
            <a:fld id="{BC9F898E-7F0C-4A86-88FA-3937CB8851D0}" type="slidenum">
              <a:rPr lang="en-GB" smtClean="0"/>
              <a:pPr/>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FB76E3-0CDB-4C15-9C66-385FD9605F5A}" type="datetimeFigureOut">
              <a:rPr lang="en-GB" smtClean="0"/>
              <a:pPr/>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9F898E-7F0C-4A86-88FA-3937CB8851D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FB76E3-0CDB-4C15-9C66-385FD9605F5A}" type="datetimeFigureOut">
              <a:rPr lang="en-GB" smtClean="0"/>
              <a:pPr/>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9F898E-7F0C-4A86-88FA-3937CB8851D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FB76E3-0CDB-4C15-9C66-385FD9605F5A}" type="datetimeFigureOut">
              <a:rPr lang="en-GB" smtClean="0"/>
              <a:pPr/>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9F898E-7F0C-4A86-88FA-3937CB8851D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FB76E3-0CDB-4C15-9C66-385FD9605F5A}" type="datetimeFigureOut">
              <a:rPr lang="en-GB" smtClean="0"/>
              <a:pPr/>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9F898E-7F0C-4A86-88FA-3937CB8851D0}" type="slidenum">
              <a:rPr lang="en-GB" smtClean="0"/>
              <a:pPr/>
              <a:t>‹#›</a:t>
            </a:fld>
            <a:endParaRPr lang="en-GB"/>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FB76E3-0CDB-4C15-9C66-385FD9605F5A}" type="datetimeFigureOut">
              <a:rPr lang="en-GB" smtClean="0"/>
              <a:pPr/>
              <a:t>13/10/2021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9F898E-7F0C-4A86-88FA-3937CB8851D0}" type="slidenum">
              <a:rPr lang="en-GB" smtClean="0"/>
              <a:pPr/>
              <a:t>‹#›</a:t>
            </a:fld>
            <a:endParaRPr lang="en-GB"/>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A2FB76E3-0CDB-4C15-9C66-385FD9605F5A}" type="datetimeFigureOut">
              <a:rPr lang="en-GB" smtClean="0"/>
              <a:pPr/>
              <a:t>13/10/2021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9F898E-7F0C-4A86-88FA-3937CB8851D0}" type="slidenum">
              <a:rPr lang="en-GB" smtClean="0"/>
              <a:pPr/>
              <a:t>‹#›</a:t>
            </a:fld>
            <a:endParaRPr lang="en-GB"/>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FB76E3-0CDB-4C15-9C66-385FD9605F5A}" type="datetimeFigureOut">
              <a:rPr lang="en-GB" smtClean="0"/>
              <a:pPr/>
              <a:t>13/10/2021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9F898E-7F0C-4A86-88FA-3937CB8851D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B76E3-0CDB-4C15-9C66-385FD9605F5A}" type="datetimeFigureOut">
              <a:rPr lang="en-GB" smtClean="0"/>
              <a:pPr/>
              <a:t>13/10/2021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9F898E-7F0C-4A86-88FA-3937CB8851D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FB76E3-0CDB-4C15-9C66-385FD9605F5A}" type="datetimeFigureOut">
              <a:rPr lang="en-GB" smtClean="0"/>
              <a:pPr/>
              <a:t>13/10/2021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9F898E-7F0C-4A86-88FA-3937CB8851D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FB76E3-0CDB-4C15-9C66-385FD9605F5A}" type="datetimeFigureOut">
              <a:rPr lang="en-GB" smtClean="0"/>
              <a:pPr/>
              <a:t>13/10/2021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9F898E-7F0C-4A86-88FA-3937CB8851D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2FB76E3-0CDB-4C15-9C66-385FD9605F5A}" type="datetimeFigureOut">
              <a:rPr lang="en-GB" smtClean="0"/>
              <a:pPr/>
              <a:t>13/10/2021</a:t>
            </a:fld>
            <a:endParaRPr lang="en-GB"/>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C9F898E-7F0C-4A86-88FA-3937CB8851D0}" type="slidenum">
              <a:rPr lang="en-GB" smtClean="0"/>
              <a:pPr/>
              <a:t>‹#›</a:t>
            </a:fld>
            <a:endParaRPr lang="en-GB"/>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2.m4a"/><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slideLayout" Target="../slideLayouts/slideLayout1.xml"/><Relationship Id="rId4" Type="http://schemas.openxmlformats.org/officeDocument/2006/relationships/audio" Target="../media/media2.m4a"/></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hyperlink" Target="http://www.youtube.com/watch?v=46SyC6bZOF8" TargetMode="Externa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3.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9796" y="980728"/>
            <a:ext cx="7772400" cy="1470025"/>
          </a:xfrm>
        </p:spPr>
        <p:txBody>
          <a:bodyPr/>
          <a:lstStyle/>
          <a:p>
            <a:r>
              <a:rPr lang="en-GB" sz="5400" dirty="0">
                <a:latin typeface="Comic Sans MS" panose="030F0702030302020204" pitchFamily="66" charset="0"/>
              </a:rPr>
              <a:t>Phonics screening test 2021 -22</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1660" y="2348880"/>
            <a:ext cx="6120680" cy="3437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5984" y="2643182"/>
            <a:ext cx="4596836" cy="369332"/>
          </a:xfrm>
          <a:prstGeom prst="rect">
            <a:avLst/>
          </a:prstGeom>
        </p:spPr>
        <p:txBody>
          <a:bodyPr wrap="none">
            <a:spAutoFit/>
          </a:bodyPr>
          <a:lstStyle/>
          <a:p>
            <a:r>
              <a:rPr lang="en-GB" dirty="0"/>
              <a:t>Parent video: The Phonics Screening Check</a:t>
            </a:r>
          </a:p>
        </p:txBody>
      </p:sp>
      <p:pic>
        <p:nvPicPr>
          <p:cNvPr id="3" name="Recorded Sound">
            <a:hlinkClick r:id="" action="ppaction://media"/>
            <a:extLst>
              <a:ext uri="{FF2B5EF4-FFF2-40B4-BE49-F238E27FC236}">
                <a16:creationId xmlns:a16="http://schemas.microsoft.com/office/drawing/2014/main" id="{363AF646-1AC4-4C7B-B44E-DC0BC0D48A4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68800" y="3225800"/>
            <a:ext cx="406400" cy="406400"/>
          </a:xfrm>
          <a:prstGeom prst="rect">
            <a:avLst/>
          </a:prstGeom>
        </p:spPr>
      </p:pic>
      <p:pic>
        <p:nvPicPr>
          <p:cNvPr id="5" name="Phonics 1">
            <a:hlinkClick r:id="" action="ppaction://media"/>
            <a:extLst>
              <a:ext uri="{FF2B5EF4-FFF2-40B4-BE49-F238E27FC236}">
                <a16:creationId xmlns:a16="http://schemas.microsoft.com/office/drawing/2014/main" id="{5974F6AB-A6CB-4855-A023-BD015B638D7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4566996" y="4869160"/>
            <a:ext cx="406400" cy="406400"/>
          </a:xfrm>
          <a:prstGeom prst="rect">
            <a:avLst/>
          </a:prstGeom>
        </p:spPr>
      </p:pic>
    </p:spTree>
    <p:extLst>
      <p:ext uri="{BB962C8B-B14F-4D97-AF65-F5344CB8AC3E}">
        <p14:creationId xmlns:p14="http://schemas.microsoft.com/office/powerpoint/2010/main" val="1635818525"/>
      </p:ext>
    </p:extLst>
  </p:cSld>
  <p:clrMapOvr>
    <a:masterClrMapping/>
  </p:clrMapOvr>
  <mc:AlternateContent xmlns:mc="http://schemas.openxmlformats.org/markup-compatibility/2006">
    <mc:Choice xmlns:p14="http://schemas.microsoft.com/office/powerpoint/2010/main" Requires="p14">
      <p:transition spd="slow" p14:dur="2000" advTm="10110"/>
    </mc:Choice>
    <mc:Fallback>
      <p:transition spd="slow" advTm="101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11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572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latin typeface="Comic Sans MS" panose="030F0702030302020204" pitchFamily="66" charset="0"/>
              </a:rPr>
              <a:t>The Phonics Screening Check is meant to show how well your child can use the phonics skills they’ve learned up to the end of Year 1, and to identify students who need extra phonics help. </a:t>
            </a:r>
          </a:p>
        </p:txBody>
      </p:sp>
      <p:pic>
        <p:nvPicPr>
          <p:cNvPr id="2050" name="Picture 2" descr="Image result for blending sounds"/>
          <p:cNvPicPr>
            <a:picLocks noChangeAspect="1" noChangeArrowheads="1"/>
          </p:cNvPicPr>
          <p:nvPr/>
        </p:nvPicPr>
        <p:blipFill rotWithShape="1">
          <a:blip r:embed="rId4">
            <a:extLst>
              <a:ext uri="{28A0092B-C50C-407E-A947-70E740481C1C}">
                <a14:useLocalDpi xmlns:a14="http://schemas.microsoft.com/office/drawing/2010/main" val="0"/>
              </a:ext>
            </a:extLst>
          </a:blip>
          <a:srcRect t="23725"/>
          <a:stretch/>
        </p:blipFill>
        <p:spPr bwMode="auto">
          <a:xfrm>
            <a:off x="1475656" y="3717032"/>
            <a:ext cx="6524328" cy="2488219"/>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a:extLst>
              <a:ext uri="{FF2B5EF4-FFF2-40B4-BE49-F238E27FC236}">
                <a16:creationId xmlns:a16="http://schemas.microsoft.com/office/drawing/2014/main" id="{A1588131-3E53-4AD5-A393-3890C730D03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225636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latin typeface="Comic Sans MS" panose="030F0702030302020204" pitchFamily="66" charset="0"/>
              </a:rPr>
              <a:t>The checks consist of </a:t>
            </a:r>
            <a:r>
              <a:rPr lang="en-GB" b="1" dirty="0">
                <a:latin typeface="Comic Sans MS" panose="030F0702030302020204" pitchFamily="66" charset="0"/>
              </a:rPr>
              <a:t>40 words and non-words</a:t>
            </a:r>
            <a:r>
              <a:rPr lang="en-GB" dirty="0">
                <a:latin typeface="Comic Sans MS" panose="030F0702030302020204" pitchFamily="66" charset="0"/>
              </a:rPr>
              <a:t> that your child will be asked to read one-on-one with a teacher. </a:t>
            </a:r>
          </a:p>
          <a:p>
            <a:r>
              <a:rPr lang="en-GB" dirty="0">
                <a:latin typeface="Comic Sans MS" panose="030F0702030302020204" pitchFamily="66" charset="0"/>
              </a:rPr>
              <a:t>Non-words (or nonsense words, or pseudo words) are a collection of letters that will follow phonics rules your child has been taught. Your child will need to read these with the correct sounds to show that they understand the phonics rules behind them.</a:t>
            </a:r>
          </a:p>
        </p:txBody>
      </p:sp>
      <p:pic>
        <p:nvPicPr>
          <p:cNvPr id="2" name="Recorded Sound">
            <a:hlinkClick r:id="" action="ppaction://media"/>
            <a:extLst>
              <a:ext uri="{FF2B5EF4-FFF2-40B4-BE49-F238E27FC236}">
                <a16:creationId xmlns:a16="http://schemas.microsoft.com/office/drawing/2014/main" id="{BAE16E0E-0343-4425-9552-E535064C814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68800" y="528637"/>
            <a:ext cx="406400" cy="406400"/>
          </a:xfrm>
          <a:prstGeom prst="rect">
            <a:avLst/>
          </a:prstGeom>
        </p:spPr>
      </p:pic>
    </p:spTree>
    <p:extLst>
      <p:ext uri="{BB962C8B-B14F-4D97-AF65-F5344CB8AC3E}">
        <p14:creationId xmlns:p14="http://schemas.microsoft.com/office/powerpoint/2010/main" val="92342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9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r>
              <a:rPr lang="en-GB" dirty="0">
                <a:latin typeface="Comic Sans MS" panose="030F0702030302020204" pitchFamily="66" charset="0"/>
              </a:rPr>
              <a:t>The 40 words and non-words are divided into two sections – one with simple word structures of three or four letters, and one with more complex word structures of five or six letters.</a:t>
            </a:r>
          </a:p>
        </p:txBody>
      </p:sp>
      <p:pic>
        <p:nvPicPr>
          <p:cNvPr id="3074" name="Picture 2" descr="Image result for simple words for kids"/>
          <p:cNvPicPr>
            <a:picLocks noChangeAspect="1" noChangeArrowheads="1"/>
          </p:cNvPicPr>
          <p:nvPr/>
        </p:nvPicPr>
        <p:blipFill rotWithShape="1">
          <a:blip r:embed="rId4">
            <a:extLst>
              <a:ext uri="{28A0092B-C50C-407E-A947-70E740481C1C}">
                <a14:useLocalDpi xmlns:a14="http://schemas.microsoft.com/office/drawing/2010/main" val="0"/>
              </a:ext>
            </a:extLst>
          </a:blip>
          <a:srcRect b="31555"/>
          <a:stretch/>
        </p:blipFill>
        <p:spPr bwMode="auto">
          <a:xfrm>
            <a:off x="1940514" y="2690193"/>
            <a:ext cx="2225861" cy="21807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3645024"/>
            <a:ext cx="1737573" cy="2451746"/>
          </a:xfrm>
          <a:prstGeom prst="rect">
            <a:avLst/>
          </a:prstGeom>
          <a:noFill/>
          <a:extLst>
            <a:ext uri="{909E8E84-426E-40DD-AFC4-6F175D3DCCD1}">
              <a14:hiddenFill xmlns:a14="http://schemas.microsoft.com/office/drawing/2010/main">
                <a:solidFill>
                  <a:srgbClr val="FFFFFF"/>
                </a:solidFill>
              </a14:hiddenFill>
            </a:ext>
          </a:extLst>
        </p:spPr>
      </p:pic>
      <p:pic>
        <p:nvPicPr>
          <p:cNvPr id="2" name="Recorded Sound">
            <a:hlinkClick r:id="" action="ppaction://media"/>
            <a:extLst>
              <a:ext uri="{FF2B5EF4-FFF2-40B4-BE49-F238E27FC236}">
                <a16:creationId xmlns:a16="http://schemas.microsoft.com/office/drawing/2014/main" id="{EECC29EA-B925-49CA-91FC-7EA164047E5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55776" y="5893570"/>
            <a:ext cx="406400" cy="406400"/>
          </a:xfrm>
          <a:prstGeom prst="rect">
            <a:avLst/>
          </a:prstGeom>
        </p:spPr>
      </p:pic>
    </p:spTree>
    <p:extLst>
      <p:ext uri="{BB962C8B-B14F-4D97-AF65-F5344CB8AC3E}">
        <p14:creationId xmlns:p14="http://schemas.microsoft.com/office/powerpoint/2010/main" val="133021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1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Simple word structures</a:t>
            </a:r>
          </a:p>
        </p:txBody>
      </p:sp>
      <p:sp>
        <p:nvSpPr>
          <p:cNvPr id="3" name="Content Placeholder 2"/>
          <p:cNvSpPr>
            <a:spLocks noGrp="1"/>
          </p:cNvSpPr>
          <p:nvPr>
            <p:ph idx="1"/>
          </p:nvPr>
        </p:nvSpPr>
        <p:spPr>
          <a:xfrm>
            <a:off x="457200" y="1772816"/>
            <a:ext cx="8229600" cy="4353347"/>
          </a:xfrm>
        </p:spPr>
        <p:txBody>
          <a:bodyPr>
            <a:normAutofit/>
          </a:bodyPr>
          <a:lstStyle/>
          <a:p>
            <a:r>
              <a:rPr lang="en-GB" sz="3600" dirty="0" err="1">
                <a:solidFill>
                  <a:schemeClr val="tx1"/>
                </a:solidFill>
                <a:latin typeface="Comic Sans MS" panose="030F0702030302020204" pitchFamily="66" charset="0"/>
              </a:rPr>
              <a:t>hab</a:t>
            </a:r>
            <a:endParaRPr lang="en-GB" sz="3600" dirty="0">
              <a:solidFill>
                <a:schemeClr val="tx1"/>
              </a:solidFill>
              <a:latin typeface="Comic Sans MS" panose="030F0702030302020204" pitchFamily="66" charset="0"/>
            </a:endParaRPr>
          </a:p>
          <a:p>
            <a:r>
              <a:rPr lang="en-GB" sz="3600" dirty="0" err="1">
                <a:solidFill>
                  <a:schemeClr val="tx1"/>
                </a:solidFill>
                <a:latin typeface="Comic Sans MS" panose="030F0702030302020204" pitchFamily="66" charset="0"/>
              </a:rPr>
              <a:t>chob</a:t>
            </a:r>
            <a:endParaRPr lang="en-GB" sz="3600" dirty="0">
              <a:solidFill>
                <a:schemeClr val="tx1"/>
              </a:solidFill>
              <a:latin typeface="Comic Sans MS" panose="030F0702030302020204" pitchFamily="66" charset="0"/>
            </a:endParaRPr>
          </a:p>
          <a:p>
            <a:r>
              <a:rPr lang="en-GB" sz="3600" dirty="0">
                <a:solidFill>
                  <a:schemeClr val="tx1"/>
                </a:solidFill>
                <a:latin typeface="Comic Sans MS" panose="030F0702030302020204" pitchFamily="66" charset="0"/>
              </a:rPr>
              <a:t>pot</a:t>
            </a:r>
          </a:p>
          <a:p>
            <a:r>
              <a:rPr lang="en-GB" sz="3600" dirty="0">
                <a:solidFill>
                  <a:schemeClr val="tx1"/>
                </a:solidFill>
                <a:latin typeface="Comic Sans MS" panose="030F0702030302020204" pitchFamily="66" charset="0"/>
              </a:rPr>
              <a:t>back</a:t>
            </a:r>
          </a:p>
          <a:p>
            <a:r>
              <a:rPr lang="en-GB" sz="3600" dirty="0">
                <a:solidFill>
                  <a:schemeClr val="tx1"/>
                </a:solidFill>
                <a:latin typeface="Comic Sans MS" panose="030F0702030302020204" pitchFamily="66" charset="0"/>
              </a:rPr>
              <a:t>feet</a:t>
            </a:r>
          </a:p>
          <a:p>
            <a:r>
              <a:rPr lang="en-GB" sz="3600" dirty="0" err="1">
                <a:solidFill>
                  <a:schemeClr val="tx1"/>
                </a:solidFill>
                <a:latin typeface="Comic Sans MS" panose="030F0702030302020204" pitchFamily="66" charset="0"/>
              </a:rPr>
              <a:t>nurt</a:t>
            </a:r>
            <a:endParaRPr lang="en-GB" sz="3600" dirty="0">
              <a:solidFill>
                <a:schemeClr val="tx1"/>
              </a:solidFill>
              <a:latin typeface="Comic Sans MS" panose="030F0702030302020204" pitchFamily="66" charset="0"/>
            </a:endParaRPr>
          </a:p>
        </p:txBody>
      </p:sp>
      <p:pic>
        <p:nvPicPr>
          <p:cNvPr id="4" name="Recorded Sound">
            <a:hlinkClick r:id="" action="ppaction://media"/>
            <a:extLst>
              <a:ext uri="{FF2B5EF4-FFF2-40B4-BE49-F238E27FC236}">
                <a16:creationId xmlns:a16="http://schemas.microsoft.com/office/drawing/2014/main" id="{F02A6FE0-893B-43EC-9C1B-F5F561CC4CB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65978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6"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269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Complex word structures</a:t>
            </a:r>
          </a:p>
        </p:txBody>
      </p:sp>
      <p:sp>
        <p:nvSpPr>
          <p:cNvPr id="3" name="Content Placeholder 2"/>
          <p:cNvSpPr>
            <a:spLocks noGrp="1"/>
          </p:cNvSpPr>
          <p:nvPr>
            <p:ph idx="1"/>
          </p:nvPr>
        </p:nvSpPr>
        <p:spPr/>
        <p:txBody>
          <a:bodyPr>
            <a:normAutofit/>
          </a:bodyPr>
          <a:lstStyle/>
          <a:p>
            <a:r>
              <a:rPr lang="en-GB" sz="3600" dirty="0" err="1">
                <a:solidFill>
                  <a:schemeClr val="tx1"/>
                </a:solidFill>
                <a:latin typeface="Comic Sans MS" panose="030F0702030302020204" pitchFamily="66" charset="0"/>
              </a:rPr>
              <a:t>blies</a:t>
            </a:r>
            <a:endParaRPr lang="en-GB" sz="3600" dirty="0">
              <a:solidFill>
                <a:schemeClr val="tx1"/>
              </a:solidFill>
              <a:latin typeface="Comic Sans MS" panose="030F0702030302020204" pitchFamily="66" charset="0"/>
            </a:endParaRPr>
          </a:p>
          <a:p>
            <a:r>
              <a:rPr lang="en-GB" sz="3600" dirty="0" err="1">
                <a:solidFill>
                  <a:schemeClr val="tx1"/>
                </a:solidFill>
                <a:latin typeface="Comic Sans MS" panose="030F0702030302020204" pitchFamily="66" charset="0"/>
              </a:rPr>
              <a:t>keam</a:t>
            </a:r>
            <a:endParaRPr lang="en-GB" sz="3600" dirty="0">
              <a:solidFill>
                <a:schemeClr val="tx1"/>
              </a:solidFill>
              <a:latin typeface="Comic Sans MS" panose="030F0702030302020204" pitchFamily="66" charset="0"/>
            </a:endParaRPr>
          </a:p>
          <a:p>
            <a:r>
              <a:rPr lang="en-GB" sz="3600" dirty="0" err="1">
                <a:solidFill>
                  <a:schemeClr val="tx1"/>
                </a:solidFill>
                <a:latin typeface="Comic Sans MS" panose="030F0702030302020204" pitchFamily="66" charset="0"/>
              </a:rPr>
              <a:t>whape</a:t>
            </a:r>
            <a:endParaRPr lang="en-GB" sz="3600" dirty="0">
              <a:solidFill>
                <a:schemeClr val="tx1"/>
              </a:solidFill>
              <a:latin typeface="Comic Sans MS" panose="030F0702030302020204" pitchFamily="66" charset="0"/>
            </a:endParaRPr>
          </a:p>
          <a:p>
            <a:r>
              <a:rPr lang="en-GB" sz="3600" dirty="0">
                <a:solidFill>
                  <a:schemeClr val="tx1"/>
                </a:solidFill>
                <a:latin typeface="Comic Sans MS" panose="030F0702030302020204" pitchFamily="66" charset="0"/>
              </a:rPr>
              <a:t>rice</a:t>
            </a:r>
          </a:p>
          <a:p>
            <a:r>
              <a:rPr lang="en-GB" sz="3600" dirty="0">
                <a:solidFill>
                  <a:schemeClr val="tx1"/>
                </a:solidFill>
                <a:latin typeface="Comic Sans MS" panose="030F0702030302020204" pitchFamily="66" charset="0"/>
              </a:rPr>
              <a:t>midnight</a:t>
            </a:r>
          </a:p>
          <a:p>
            <a:r>
              <a:rPr lang="en-GB" sz="3600" dirty="0">
                <a:solidFill>
                  <a:schemeClr val="tx1"/>
                </a:solidFill>
                <a:latin typeface="Comic Sans MS" panose="030F0702030302020204" pitchFamily="66" charset="0"/>
              </a:rPr>
              <a:t>glued</a:t>
            </a:r>
          </a:p>
        </p:txBody>
      </p:sp>
      <p:pic>
        <p:nvPicPr>
          <p:cNvPr id="4" name="Recorded Sound">
            <a:hlinkClick r:id="" action="ppaction://media"/>
            <a:extLst>
              <a:ext uri="{FF2B5EF4-FFF2-40B4-BE49-F238E27FC236}">
                <a16:creationId xmlns:a16="http://schemas.microsoft.com/office/drawing/2014/main" id="{5B1AB0E7-920F-4884-A66B-DA6438D91B0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102077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342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latin typeface="Comic Sans MS" panose="030F0702030302020204" pitchFamily="66" charset="0"/>
              </a:rPr>
              <a:t>Each of the non-words is presented with a picture of a monster / alien, as if the word were their name (and so your child doesn't think the word is a mistake because it doesn't make sense!).</a:t>
            </a:r>
          </a:p>
        </p:txBody>
      </p:sp>
      <p:pic>
        <p:nvPicPr>
          <p:cNvPr id="4098" name="Picture 2" descr="Image result for clip art 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2996952"/>
            <a:ext cx="2228850" cy="2828925"/>
          </a:xfrm>
          <a:prstGeom prst="rect">
            <a:avLst/>
          </a:prstGeom>
          <a:noFill/>
          <a:extLst>
            <a:ext uri="{909E8E84-426E-40DD-AFC4-6F175D3DCCD1}">
              <a14:hiddenFill xmlns:a14="http://schemas.microsoft.com/office/drawing/2010/main">
                <a:solidFill>
                  <a:srgbClr val="FFFFFF"/>
                </a:solidFill>
              </a14:hiddenFill>
            </a:ext>
          </a:extLst>
        </p:spPr>
      </p:pic>
      <p:pic>
        <p:nvPicPr>
          <p:cNvPr id="2" name="Recorded Sound">
            <a:hlinkClick r:id="" action="ppaction://media"/>
            <a:extLst>
              <a:ext uri="{FF2B5EF4-FFF2-40B4-BE49-F238E27FC236}">
                <a16:creationId xmlns:a16="http://schemas.microsoft.com/office/drawing/2014/main" id="{E777F382-2463-46D6-BAAC-0F1D3675BC7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3922257"/>
            <a:ext cx="406400" cy="406400"/>
          </a:xfrm>
          <a:prstGeom prst="rect">
            <a:avLst/>
          </a:prstGeom>
        </p:spPr>
      </p:pic>
    </p:spTree>
    <p:extLst>
      <p:ext uri="{BB962C8B-B14F-4D97-AF65-F5344CB8AC3E}">
        <p14:creationId xmlns:p14="http://schemas.microsoft.com/office/powerpoint/2010/main" val="193365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latin typeface="Comic Sans MS" panose="030F0702030302020204" pitchFamily="66" charset="0"/>
              </a:rPr>
              <a:t>You can download past papers to get an idea of what your child will be asked to do.</a:t>
            </a:r>
          </a:p>
          <a:p>
            <a:endParaRPr lang="en-GB" dirty="0">
              <a:latin typeface="Comic Sans MS" panose="030F0702030302020204" pitchFamily="66" charset="0"/>
            </a:endParaRPr>
          </a:p>
          <a:p>
            <a:endParaRPr lang="en-GB" dirty="0">
              <a:solidFill>
                <a:schemeClr val="tx1"/>
              </a:solidFill>
              <a:latin typeface="Comic Sans MS" panose="030F0702030302020204" pitchFamily="66" charset="0"/>
            </a:endParaRPr>
          </a:p>
          <a:p>
            <a:endParaRPr lang="en-GB" dirty="0">
              <a:solidFill>
                <a:schemeClr val="tx1"/>
              </a:solidFill>
              <a:latin typeface="Comic Sans MS" panose="030F0702030302020204" pitchFamily="66" charset="0"/>
            </a:endParaRPr>
          </a:p>
          <a:p>
            <a:endParaRPr lang="en-GB" dirty="0">
              <a:solidFill>
                <a:schemeClr val="tx1"/>
              </a:solidFill>
              <a:latin typeface="Comic Sans MS" panose="030F0702030302020204" pitchFamily="66" charset="0"/>
            </a:endParaRPr>
          </a:p>
          <a:p>
            <a:pPr>
              <a:buNone/>
            </a:pPr>
            <a:endParaRPr lang="en-GB" dirty="0">
              <a:solidFill>
                <a:schemeClr val="tx1"/>
              </a:solidFill>
              <a:latin typeface="Comic Sans MS" panose="030F0702030302020204" pitchFamily="66" charset="0"/>
            </a:endParaRPr>
          </a:p>
        </p:txBody>
      </p:sp>
      <p:pic>
        <p:nvPicPr>
          <p:cNvPr id="5122" name="Picture 2" descr="Image result for phonics screening t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04220">
            <a:off x="7164288" y="2288586"/>
            <a:ext cx="1010348" cy="135179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3" y="2278509"/>
            <a:ext cx="970105" cy="137194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phonics screening te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081416">
            <a:off x="5248511" y="2559864"/>
            <a:ext cx="997978" cy="141223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14348" y="4929198"/>
            <a:ext cx="6786610" cy="369332"/>
          </a:xfrm>
          <a:prstGeom prst="rect">
            <a:avLst/>
          </a:prstGeom>
        </p:spPr>
        <p:txBody>
          <a:bodyPr wrap="square">
            <a:spAutoFit/>
          </a:bodyPr>
          <a:lstStyle/>
          <a:p>
            <a:r>
              <a:rPr lang="en-GB" dirty="0"/>
              <a:t>https://</a:t>
            </a:r>
            <a:r>
              <a:rPr lang="en-GB" dirty="0">
                <a:hlinkClick r:id="rId7"/>
              </a:rPr>
              <a:t>www.youtube.com/watch?v=46SyC6bZOF8</a:t>
            </a:r>
            <a:endParaRPr lang="en-GB" dirty="0"/>
          </a:p>
        </p:txBody>
      </p:sp>
      <p:pic>
        <p:nvPicPr>
          <p:cNvPr id="2" name="Recorded Sound">
            <a:hlinkClick r:id="" action="ppaction://media"/>
            <a:extLst>
              <a:ext uri="{FF2B5EF4-FFF2-40B4-BE49-F238E27FC236}">
                <a16:creationId xmlns:a16="http://schemas.microsoft.com/office/drawing/2014/main" id="{244BDD37-0FF9-46F5-8E29-070725CD234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165689" y="772567"/>
            <a:ext cx="406400" cy="406400"/>
          </a:xfrm>
          <a:prstGeom prst="rect">
            <a:avLst/>
          </a:prstGeom>
        </p:spPr>
      </p:pic>
    </p:spTree>
    <p:extLst>
      <p:ext uri="{BB962C8B-B14F-4D97-AF65-F5344CB8AC3E}">
        <p14:creationId xmlns:p14="http://schemas.microsoft.com/office/powerpoint/2010/main" val="384792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a:latin typeface="Comic Sans MS" panose="030F0702030302020204" pitchFamily="66" charset="0"/>
              </a:rPr>
              <a:t>Your child will be scored against a national standard, and the main result will be whether or not they fall below, within or above this standard.</a:t>
            </a: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r>
              <a:rPr lang="en-GB" b="0" i="0" dirty="0">
                <a:effectLst/>
                <a:latin typeface="Comic Sans MS" panose="030F0702030302020204" pitchFamily="66" charset="0"/>
              </a:rPr>
              <a:t>since 2013 the pass rate has been 32' however the pass rate is not announced until after the screening. Th</a:t>
            </a:r>
            <a:r>
              <a:rPr lang="en-GB" dirty="0">
                <a:latin typeface="Comic Sans MS" panose="030F0702030302020204" pitchFamily="66" charset="0"/>
              </a:rPr>
              <a:t>is means children had to read at least 32 words out of 40 correctly. </a:t>
            </a:r>
          </a:p>
          <a:p>
            <a:endParaRPr lang="en-GB" dirty="0"/>
          </a:p>
        </p:txBody>
      </p:sp>
      <p:pic>
        <p:nvPicPr>
          <p:cNvPr id="6146" name="Picture 2" descr="Image result for passing a t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1258" y="2492896"/>
            <a:ext cx="2095542" cy="18722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Recorded Sound">
            <a:hlinkClick r:id="" action="ppaction://media"/>
            <a:extLst>
              <a:ext uri="{FF2B5EF4-FFF2-40B4-BE49-F238E27FC236}">
                <a16:creationId xmlns:a16="http://schemas.microsoft.com/office/drawing/2014/main" id="{80E8ABA4-D988-4C9A-9E0B-D0206B6843F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677898"/>
            <a:ext cx="406400" cy="406400"/>
          </a:xfrm>
          <a:prstGeom prst="rect">
            <a:avLst/>
          </a:prstGeom>
        </p:spPr>
      </p:pic>
    </p:spTree>
    <p:extLst>
      <p:ext uri="{BB962C8B-B14F-4D97-AF65-F5344CB8AC3E}">
        <p14:creationId xmlns:p14="http://schemas.microsoft.com/office/powerpoint/2010/main" val="406117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98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196</TotalTime>
  <Words>309</Words>
  <Application>Microsoft Office PowerPoint</Application>
  <PresentationFormat>On-screen Show (4:3)</PresentationFormat>
  <Paragraphs>32</Paragraphs>
  <Slides>9</Slides>
  <Notes>0</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Century Gothic</vt:lpstr>
      <vt:lpstr>Comic Sans MS</vt:lpstr>
      <vt:lpstr>Courier New</vt:lpstr>
      <vt:lpstr>Palatino Linotype</vt:lpstr>
      <vt:lpstr>Executive</vt:lpstr>
      <vt:lpstr>Phonics screening test 2021 -22</vt:lpstr>
      <vt:lpstr>PowerPoint Presentation</vt:lpstr>
      <vt:lpstr>PowerPoint Presentation</vt:lpstr>
      <vt:lpstr>PowerPoint Presentation</vt:lpstr>
      <vt:lpstr>Simple word structures</vt:lpstr>
      <vt:lpstr>Complex word structures</vt:lpstr>
      <vt:lpstr>PowerPoint Presentation</vt:lpstr>
      <vt:lpstr>PowerPoint Presentation</vt:lpstr>
      <vt:lpstr>PowerPoint Presentation</vt:lpstr>
    </vt:vector>
  </TitlesOfParts>
  <Company>St John The Baptist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 Price</dc:creator>
  <cp:lastModifiedBy>pinkprincess_3003@outlook.com</cp:lastModifiedBy>
  <cp:revision>35</cp:revision>
  <dcterms:created xsi:type="dcterms:W3CDTF">2017-03-19T09:45:20Z</dcterms:created>
  <dcterms:modified xsi:type="dcterms:W3CDTF">2021-10-13T19:59:14Z</dcterms:modified>
</cp:coreProperties>
</file>